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标题 28"/>
          <p:cNvSpPr>
            <a:spLocks noGrp="1"/>
          </p:cNvSpPr>
          <p:nvPr>
            <p:ph type="ctrTitle"/>
          </p:nvPr>
        </p:nvSpPr>
        <p:spPr>
          <a:xfrm>
            <a:off x="381000" y="4853411"/>
            <a:ext cx="8458200" cy="1222375"/>
          </a:xfrm>
        </p:spPr>
        <p:txBody>
          <a:bodyPr anchor="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6" name="日期占位符 15"/>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2" name="页脚占位符 1"/>
          <p:cNvSpPr>
            <a:spLocks noGrp="1"/>
          </p:cNvSpPr>
          <p:nvPr>
            <p:ph type="ftr" sz="quarter" idx="11"/>
          </p:nvPr>
        </p:nvSpPr>
        <p:spPr/>
        <p:txBody>
          <a:bodyPr/>
          <a:lstStyle/>
          <a:p>
            <a:endParaRPr lang="zh-CN" altLang="en-US"/>
          </a:p>
        </p:txBody>
      </p:sp>
      <p:sp>
        <p:nvSpPr>
          <p:cNvPr id="15" name="灯片编号占位符 14"/>
          <p:cNvSpPr>
            <a:spLocks noGrp="1"/>
          </p:cNvSpPr>
          <p:nvPr>
            <p:ph type="sldNum" sz="quarter" idx="12"/>
          </p:nvPr>
        </p:nvSpPr>
        <p:spPr>
          <a:xfrm>
            <a:off x="8229600" y="6473952"/>
            <a:ext cx="758952" cy="246888"/>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549276"/>
            <a:ext cx="62484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kumimoji="0" lang="zh-CN" altLang="en-US" smtClean="0"/>
              <a:t>单击此处编辑母版标题样式</a:t>
            </a:r>
            <a:endParaRPr kumimoji="0" lang="en-US"/>
          </a:p>
        </p:txBody>
      </p:sp>
      <p:sp>
        <p:nvSpPr>
          <p:cNvPr id="27" name="内容占位符 26"/>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19" name="页脚占位符 18"/>
          <p:cNvSpPr>
            <a:spLocks noGrp="1"/>
          </p:cNvSpPr>
          <p:nvPr>
            <p:ph type="ftr" sz="quarter" idx="11"/>
          </p:nvPr>
        </p:nvSpPr>
        <p:spPr>
          <a:xfrm>
            <a:off x="3581400" y="76200"/>
            <a:ext cx="2895600" cy="288925"/>
          </a:xfrm>
        </p:spPr>
        <p:txBody>
          <a:bodyPr/>
          <a:lstStyle/>
          <a:p>
            <a:endParaRPr lang="zh-CN" altLang="en-US"/>
          </a:p>
        </p:txBody>
      </p:sp>
      <p:sp>
        <p:nvSpPr>
          <p:cNvPr id="16" name="灯片编号占位符 15"/>
          <p:cNvSpPr>
            <a:spLocks noGrp="1"/>
          </p:cNvSpPr>
          <p:nvPr>
            <p:ph type="sldNum" sz="quarter" idx="12"/>
          </p:nvPr>
        </p:nvSpPr>
        <p:spPr>
          <a:xfrm>
            <a:off x="8229600" y="6473952"/>
            <a:ext cx="758952" cy="246888"/>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19" name="日期占位符 18"/>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11" name="页脚占位符 10"/>
          <p:cNvSpPr>
            <a:spLocks noGrp="1"/>
          </p:cNvSpPr>
          <p:nvPr>
            <p:ph type="ftr" sz="quarter" idx="11"/>
          </p:nvPr>
        </p:nvSpPr>
        <p:spPr/>
        <p:txBody>
          <a:bodyPr/>
          <a:lstStyle/>
          <a:p>
            <a:endParaRPr lang="zh-CN" altLang="en-US"/>
          </a:p>
        </p:txBody>
      </p:sp>
      <p:sp>
        <p:nvSpPr>
          <p:cNvPr id="16" name="灯片编号占位符 1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标题 7"/>
          <p:cNvSpPr>
            <a:spLocks noGrp="1"/>
          </p:cNvSpPr>
          <p:nvPr>
            <p:ph type="title"/>
          </p:nvPr>
        </p:nvSpPr>
        <p:spPr>
          <a:xfrm>
            <a:off x="180475" y="2947085"/>
            <a:ext cx="8686800" cy="1184825"/>
          </a:xfrm>
        </p:spPr>
        <p:txBody>
          <a:bodyPr rtlCol="0" anchor="t"/>
          <a:lstStyle>
            <a:lvl1pPr algn="r">
              <a:defRPr/>
            </a:lvl1pP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9" name="标题 28"/>
          <p:cNvSpPr>
            <a:spLocks noGrp="1"/>
          </p:cNvSpPr>
          <p:nvPr>
            <p:ph type="title"/>
          </p:nvPr>
        </p:nvSpPr>
        <p:spPr>
          <a:xfrm>
            <a:off x="304800" y="5410200"/>
            <a:ext cx="8610600" cy="882650"/>
          </a:xfrm>
        </p:spPr>
        <p:txBody>
          <a:bodyPr anchor="ctr"/>
          <a:lstStyle>
            <a:lvl1pPr>
              <a:defRPr/>
            </a:lvl1p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229600" y="6477000"/>
            <a:ext cx="762000" cy="246888"/>
          </a:xfrm>
        </p:spPr>
        <p:txBody>
          <a:bodyPr/>
          <a:lstStyle/>
          <a:p>
            <a:fld id="{0C913308-F349-4B6D-A68A-DD1791B4A57B}" type="slidenum">
              <a:rPr lang="zh-CN" altLang="en-US" smtClean="0"/>
              <a:pPr/>
              <a:t>‹#›</a:t>
            </a:fld>
            <a:endParaRPr lang="zh-CN" altLang="en-US"/>
          </a:p>
        </p:txBody>
      </p:sp>
      <p:sp>
        <p:nvSpPr>
          <p:cNvPr id="11" name="直接连接符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21" name="页脚占位符 20"/>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24" name="页脚占位符 23"/>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直接连接符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title"/>
          </p:nvPr>
        </p:nvSpPr>
        <p:spPr>
          <a:xfrm>
            <a:off x="457200" y="5486400"/>
            <a:ext cx="8458200" cy="520700"/>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29" name="页脚占位符 28"/>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CN" altLang="en-US" smtClean="0"/>
              <a:t>单击图标添加图片</a:t>
            </a:r>
            <a:endParaRPr kumimoji="0" lang="en-US" dirty="0"/>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2010/12/7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7" name="标题 16"/>
          <p:cNvSpPr>
            <a:spLocks noGrp="1"/>
          </p:cNvSpPr>
          <p:nvPr>
            <p:ph type="title"/>
          </p:nvPr>
        </p:nvSpPr>
        <p:spPr>
          <a:xfrm>
            <a:off x="381000" y="4993760"/>
            <a:ext cx="5867400" cy="522288"/>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本占位符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30820CF-B880-4189-942D-D702A7CBA730}" type="datetimeFigureOut">
              <a:rPr lang="zh-CN" altLang="en-US" smtClean="0"/>
              <a:pPr/>
              <a:t>2010/12/7</a:t>
            </a:fld>
            <a:endParaRPr lang="zh-CN" altLang="en-US"/>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CN" altLang="en-US"/>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913308-F349-4B6D-A68A-DD1791B4A57B}" type="slidenum">
              <a:rPr lang="zh-CN" altLang="en-US" smtClean="0"/>
              <a:pPr/>
              <a:t>‹#›</a:t>
            </a:fld>
            <a:endParaRPr lang="zh-CN" altLang="en-US"/>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usetute.com.au/elemhist.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usetute.com.au/elemhis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usetute.com.au/elemhist.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usetute.com.au/elemhis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History of periodic table</a:t>
            </a:r>
            <a:endParaRPr lang="zh-CN" altLang="en-US"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289451"/>
          </a:xfrm>
        </p:spPr>
        <p:txBody>
          <a:bodyPr/>
          <a:lstStyle/>
          <a:p>
            <a:r>
              <a:rPr lang="en-US" altLang="zh-CN" b="1" dirty="0" smtClean="0"/>
              <a:t>Aristotle</a:t>
            </a:r>
            <a:r>
              <a:rPr lang="en-US" altLang="zh-CN" dirty="0" smtClean="0"/>
              <a:t> ~330 BC </a:t>
            </a:r>
          </a:p>
          <a:p>
            <a:r>
              <a:rPr lang="en-US" altLang="zh-CN" dirty="0" smtClean="0"/>
              <a:t>Four element theory: earth, air, fire &amp; water </a:t>
            </a:r>
          </a:p>
          <a:p>
            <a:endParaRPr lang="en-US" altLang="zh-CN" dirty="0" smtClean="0"/>
          </a:p>
          <a:p>
            <a:r>
              <a:rPr lang="en-US" altLang="zh-CN" b="1" dirty="0" smtClean="0"/>
              <a:t>Antoine Lavoisier</a:t>
            </a:r>
            <a:r>
              <a:rPr lang="en-US" altLang="zh-CN" dirty="0" smtClean="0"/>
              <a:t> ~1770-1789 </a:t>
            </a:r>
          </a:p>
          <a:p>
            <a:r>
              <a:rPr lang="en-US" altLang="zh-CN" dirty="0" smtClean="0"/>
              <a:t>Wrote the first extensive list of elements containing 33 elements.</a:t>
            </a:r>
            <a:br>
              <a:rPr lang="en-US" altLang="zh-CN" dirty="0" smtClean="0"/>
            </a:br>
            <a:r>
              <a:rPr lang="en-US" altLang="zh-CN" dirty="0" smtClean="0"/>
              <a:t>Distinguished between metals and non-metals.  </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217443"/>
          </a:xfrm>
        </p:spPr>
        <p:txBody>
          <a:bodyPr>
            <a:normAutofit fontScale="92500" lnSpcReduction="20000"/>
          </a:bodyPr>
          <a:lstStyle/>
          <a:p>
            <a:r>
              <a:rPr lang="en-US" altLang="zh-CN" b="1" dirty="0" err="1" smtClean="0">
                <a:hlinkClick r:id="rId2" action="ppaction://hlinkfile"/>
              </a:rPr>
              <a:t>Jöns</a:t>
            </a:r>
            <a:r>
              <a:rPr lang="en-US" altLang="zh-CN" b="1" dirty="0" smtClean="0">
                <a:hlinkClick r:id="rId2" action="ppaction://hlinkfile"/>
              </a:rPr>
              <a:t> </a:t>
            </a:r>
            <a:r>
              <a:rPr lang="en-US" altLang="zh-CN" b="1" dirty="0" err="1" smtClean="0">
                <a:hlinkClick r:id="rId2" action="ppaction://hlinkfile"/>
              </a:rPr>
              <a:t>Jakob</a:t>
            </a:r>
            <a:r>
              <a:rPr lang="en-US" altLang="zh-CN" b="1" dirty="0" smtClean="0">
                <a:hlinkClick r:id="rId2" action="ppaction://hlinkfile"/>
              </a:rPr>
              <a:t> Berzelius</a:t>
            </a:r>
            <a:r>
              <a:rPr lang="en-US" altLang="zh-CN" dirty="0" smtClean="0"/>
              <a:t> 1828 </a:t>
            </a:r>
          </a:p>
          <a:p>
            <a:r>
              <a:rPr lang="en-US" altLang="zh-CN" dirty="0" smtClean="0"/>
              <a:t>Developed a table of atomic weights.</a:t>
            </a:r>
          </a:p>
          <a:p>
            <a:endParaRPr lang="en-US" altLang="zh-CN" dirty="0" smtClean="0"/>
          </a:p>
          <a:p>
            <a:r>
              <a:rPr lang="en-US" altLang="zh-CN" b="1" dirty="0" smtClean="0"/>
              <a:t>Johann </a:t>
            </a:r>
            <a:r>
              <a:rPr lang="en-US" altLang="zh-CN" b="1" dirty="0" err="1" smtClean="0"/>
              <a:t>Döbereiner</a:t>
            </a:r>
            <a:r>
              <a:rPr lang="en-US" altLang="zh-CN" dirty="0" smtClean="0"/>
              <a:t> 1829 </a:t>
            </a:r>
          </a:p>
          <a:p>
            <a:r>
              <a:rPr lang="en-US" altLang="zh-CN" dirty="0" smtClean="0"/>
              <a:t>Developed 'triads', groups of 3 elements with similar properties.</a:t>
            </a:r>
            <a:br>
              <a:rPr lang="en-US" altLang="zh-CN" dirty="0" smtClean="0"/>
            </a:br>
            <a:r>
              <a:rPr lang="en-US" altLang="zh-CN" dirty="0" smtClean="0"/>
              <a:t>Lithium(Li), sodium(Na) &amp; potassium(K) formed a triad.</a:t>
            </a:r>
            <a:br>
              <a:rPr lang="en-US" altLang="zh-CN" dirty="0" smtClean="0"/>
            </a:br>
            <a:r>
              <a:rPr lang="en-US" altLang="zh-CN" dirty="0" smtClean="0"/>
              <a:t>Calcium(Ca), strontium(</a:t>
            </a:r>
            <a:r>
              <a:rPr lang="en-US" altLang="zh-CN" dirty="0" err="1" smtClean="0"/>
              <a:t>Sr</a:t>
            </a:r>
            <a:r>
              <a:rPr lang="en-US" altLang="zh-CN" dirty="0" smtClean="0"/>
              <a:t>) &amp; barium(</a:t>
            </a:r>
            <a:r>
              <a:rPr lang="en-US" altLang="zh-CN" dirty="0" err="1" smtClean="0"/>
              <a:t>Ba</a:t>
            </a:r>
            <a:r>
              <a:rPr lang="en-US" altLang="zh-CN" dirty="0" smtClean="0"/>
              <a:t>) formed a triad.</a:t>
            </a:r>
            <a:br>
              <a:rPr lang="en-US" altLang="zh-CN" dirty="0" smtClean="0"/>
            </a:br>
            <a:r>
              <a:rPr lang="en-US" altLang="zh-CN" dirty="0" smtClean="0"/>
              <a:t>Chlorine(</a:t>
            </a:r>
            <a:r>
              <a:rPr lang="en-US" altLang="zh-CN" dirty="0" err="1" smtClean="0"/>
              <a:t>Cl</a:t>
            </a:r>
            <a:r>
              <a:rPr lang="en-US" altLang="zh-CN" dirty="0" smtClean="0"/>
              <a:t>), bromine(Br) &amp; iodine(I) formed a triad. </a:t>
            </a:r>
            <a:br>
              <a:rPr lang="en-US" altLang="zh-CN" dirty="0" smtClean="0"/>
            </a:b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92696"/>
            <a:ext cx="8229600" cy="4525963"/>
          </a:xfrm>
        </p:spPr>
        <p:txBody>
          <a:bodyPr/>
          <a:lstStyle/>
          <a:p>
            <a:r>
              <a:rPr lang="en-US" altLang="zh-CN" b="1" dirty="0" smtClean="0"/>
              <a:t>John Newlands</a:t>
            </a:r>
            <a:r>
              <a:rPr lang="en-US" altLang="zh-CN" dirty="0" smtClean="0"/>
              <a:t> 1864 </a:t>
            </a:r>
          </a:p>
          <a:p>
            <a:r>
              <a:rPr lang="en-US" altLang="zh-CN" dirty="0" smtClean="0"/>
              <a:t>The known elements (&gt;60) were arranged in order of atomic weights and observed similarities between the first and ninth elements, the second and tenth elements etc. He proposed the 'Law of Octaves'.</a:t>
            </a:r>
            <a:endParaRPr lang="zh-CN" altLang="en-US" dirty="0"/>
          </a:p>
        </p:txBody>
      </p:sp>
      <p:pic>
        <p:nvPicPr>
          <p:cNvPr id="4" name="图片 3" descr="Newlands1866.gif"/>
          <p:cNvPicPr>
            <a:picLocks noChangeAspect="1"/>
          </p:cNvPicPr>
          <p:nvPr/>
        </p:nvPicPr>
        <p:blipFill>
          <a:blip r:embed="rId2" cstate="print"/>
          <a:stretch>
            <a:fillRect/>
          </a:stretch>
        </p:blipFill>
        <p:spPr>
          <a:xfrm>
            <a:off x="1043608" y="4077072"/>
            <a:ext cx="4176464" cy="223224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5577483"/>
          </a:xfrm>
        </p:spPr>
        <p:txBody>
          <a:bodyPr/>
          <a:lstStyle/>
          <a:p>
            <a:r>
              <a:rPr lang="en-US" altLang="zh-CN" b="1" dirty="0" err="1" smtClean="0"/>
              <a:t>Lothar</a:t>
            </a:r>
            <a:r>
              <a:rPr lang="en-US" altLang="zh-CN" b="1" dirty="0" smtClean="0"/>
              <a:t> Meyer</a:t>
            </a:r>
            <a:r>
              <a:rPr lang="en-US" altLang="zh-CN" dirty="0" smtClean="0"/>
              <a:t> 1869 </a:t>
            </a:r>
          </a:p>
          <a:p>
            <a:endParaRPr lang="en-US" altLang="zh-CN" dirty="0" smtClean="0"/>
          </a:p>
          <a:p>
            <a:r>
              <a:rPr lang="en-US" altLang="zh-CN" dirty="0" smtClean="0"/>
              <a:t>Compiled a Periodic Table of 56 elements based on the periodicity of properties such as molar volume when arranged in order of atomic weight.(                         )</a:t>
            </a:r>
            <a:endParaRPr lang="zh-CN" altLang="en-US" dirty="0"/>
          </a:p>
        </p:txBody>
      </p:sp>
      <p:pic>
        <p:nvPicPr>
          <p:cNvPr id="4" name="图片 3" descr="QQ截图未命名.png"/>
          <p:cNvPicPr>
            <a:picLocks noChangeAspect="1"/>
          </p:cNvPicPr>
          <p:nvPr/>
        </p:nvPicPr>
        <p:blipFill>
          <a:blip r:embed="rId2" cstate="print"/>
          <a:stretch>
            <a:fillRect/>
          </a:stretch>
        </p:blipFill>
        <p:spPr>
          <a:xfrm>
            <a:off x="3851920" y="3356992"/>
            <a:ext cx="1656184" cy="93610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5577483"/>
          </a:xfrm>
        </p:spPr>
        <p:txBody>
          <a:bodyPr>
            <a:normAutofit lnSpcReduction="10000"/>
          </a:bodyPr>
          <a:lstStyle/>
          <a:p>
            <a:r>
              <a:rPr lang="en-US" altLang="zh-CN" b="1" dirty="0" smtClean="0">
                <a:hlinkClick r:id="rId2" action="ppaction://hlinkfile"/>
              </a:rPr>
              <a:t>Dmitri Mendeleev</a:t>
            </a:r>
            <a:r>
              <a:rPr lang="en-US" altLang="zh-CN" dirty="0" smtClean="0"/>
              <a:t> 1869 </a:t>
            </a:r>
          </a:p>
          <a:p>
            <a:r>
              <a:rPr lang="en-US" altLang="zh-CN" dirty="0" smtClean="0"/>
              <a:t>Produced a table based on atomic                                            weights but arranged ‘ periodically'              with elements with similar properties under each other. Gaps were left for elements that were unknown at that time and their properties predicted (the elements were gallium, scandium and germanium). The order of elements was re-arranged if their properties dictated it, </a:t>
            </a:r>
            <a:r>
              <a:rPr lang="en-US" altLang="zh-CN" dirty="0" err="1" smtClean="0"/>
              <a:t>eg</a:t>
            </a:r>
            <a:r>
              <a:rPr lang="en-US" altLang="zh-CN" dirty="0" smtClean="0"/>
              <a:t>, </a:t>
            </a:r>
            <a:r>
              <a:rPr lang="en-US" altLang="zh-CN" dirty="0" err="1" smtClean="0"/>
              <a:t>tellerium</a:t>
            </a:r>
            <a:r>
              <a:rPr lang="en-US" altLang="zh-CN" dirty="0" smtClean="0"/>
              <a:t> is heavier than iodine but comes before it in the Periodic Table.</a:t>
            </a:r>
            <a:endParaRPr lang="zh-CN" altLang="en-US" dirty="0"/>
          </a:p>
        </p:txBody>
      </p:sp>
      <p:pic>
        <p:nvPicPr>
          <p:cNvPr id="4" name="图片 3" descr="dmitri-mendeleev-1-sized.jpg"/>
          <p:cNvPicPr>
            <a:picLocks noChangeAspect="1"/>
          </p:cNvPicPr>
          <p:nvPr/>
        </p:nvPicPr>
        <p:blipFill>
          <a:blip r:embed="rId3" cstate="print"/>
          <a:stretch>
            <a:fillRect/>
          </a:stretch>
        </p:blipFill>
        <p:spPr>
          <a:xfrm>
            <a:off x="6948264" y="188640"/>
            <a:ext cx="1656184" cy="183640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5832648"/>
          </a:xfrm>
        </p:spPr>
        <p:txBody>
          <a:bodyPr>
            <a:normAutofit fontScale="85000" lnSpcReduction="20000"/>
          </a:bodyPr>
          <a:lstStyle/>
          <a:p>
            <a:r>
              <a:rPr lang="en-US" altLang="zh-CN" b="1" dirty="0" smtClean="0">
                <a:hlinkClick r:id="rId2" action="ppaction://hlinkfile"/>
              </a:rPr>
              <a:t>William Ramsay</a:t>
            </a:r>
            <a:r>
              <a:rPr lang="en-US" altLang="zh-CN" dirty="0" smtClean="0"/>
              <a:t> 1894 </a:t>
            </a:r>
            <a:endParaRPr lang="en-US" altLang="zh-CN" dirty="0" smtClean="0"/>
          </a:p>
          <a:p>
            <a:r>
              <a:rPr lang="en-US" altLang="zh-CN" dirty="0" smtClean="0"/>
              <a:t>Discovered </a:t>
            </a:r>
            <a:r>
              <a:rPr lang="en-US" altLang="zh-CN" dirty="0" smtClean="0"/>
              <a:t>the Noble Gases</a:t>
            </a:r>
            <a:r>
              <a:rPr lang="en-US" altLang="zh-CN" dirty="0" smtClean="0"/>
              <a:t>.</a:t>
            </a:r>
          </a:p>
          <a:p>
            <a:endParaRPr lang="en-US" altLang="zh-CN" dirty="0" smtClean="0"/>
          </a:p>
          <a:p>
            <a:r>
              <a:rPr lang="en-US" altLang="zh-CN" b="1" dirty="0" smtClean="0"/>
              <a:t>Henry Moseley</a:t>
            </a:r>
            <a:r>
              <a:rPr lang="en-US" altLang="zh-CN" dirty="0" smtClean="0"/>
              <a:t> 1913 </a:t>
            </a:r>
            <a:endParaRPr lang="en-US" altLang="zh-CN" dirty="0" smtClean="0"/>
          </a:p>
          <a:p>
            <a:r>
              <a:rPr lang="en-US" altLang="zh-CN" dirty="0" smtClean="0"/>
              <a:t>Determined </a:t>
            </a:r>
            <a:r>
              <a:rPr lang="en-US" altLang="zh-CN" dirty="0" smtClean="0"/>
              <a:t>the atomic number of each of the elements.</a:t>
            </a:r>
            <a:br>
              <a:rPr lang="en-US" altLang="zh-CN" dirty="0" smtClean="0"/>
            </a:br>
            <a:r>
              <a:rPr lang="en-US" altLang="zh-CN" dirty="0" smtClean="0"/>
              <a:t>He modified the 'Periodic Law' to read that the properties of the elements vary periodically with their atomic numbers. </a:t>
            </a:r>
            <a:r>
              <a:rPr lang="en-US" altLang="zh-CN" i="1" dirty="0" smtClean="0"/>
              <a:t>Moseley's modified Periodic Law puts the elements </a:t>
            </a:r>
            <a:r>
              <a:rPr lang="en-US" altLang="zh-CN" i="1" dirty="0" err="1" smtClean="0"/>
              <a:t>tellerium</a:t>
            </a:r>
            <a:r>
              <a:rPr lang="en-US" altLang="zh-CN" i="1" dirty="0" smtClean="0"/>
              <a:t> and iodine in the right order, as it does for argon and potassium, cobalt and nickel.</a:t>
            </a:r>
            <a:r>
              <a:rPr lang="en-US" altLang="zh-CN" dirty="0" smtClean="0"/>
              <a:t> 1914 Predicted that there were 3 unknown elements between </a:t>
            </a:r>
            <a:r>
              <a:rPr lang="en-US" altLang="zh-CN" dirty="0" err="1" smtClean="0"/>
              <a:t>aluminium</a:t>
            </a:r>
            <a:r>
              <a:rPr lang="en-US" altLang="zh-CN" dirty="0" smtClean="0"/>
              <a:t> and gold and concluded there were only 92 elements up to and including uranium</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smtClean="0">
                <a:hlinkClick r:id="rId2" action="ppaction://hlinkfile"/>
              </a:rPr>
              <a:t>Glenn Seaborg</a:t>
            </a:r>
            <a:r>
              <a:rPr lang="en-US" altLang="zh-CN" dirty="0" smtClean="0"/>
              <a:t> </a:t>
            </a:r>
            <a:r>
              <a:rPr lang="en-US" altLang="zh-CN" dirty="0" smtClean="0"/>
              <a:t>1940</a:t>
            </a:r>
          </a:p>
          <a:p>
            <a:endParaRPr lang="en-US" altLang="zh-CN" dirty="0" smtClean="0"/>
          </a:p>
          <a:p>
            <a:r>
              <a:rPr lang="en-US" altLang="zh-CN" dirty="0" smtClean="0"/>
              <a:t> </a:t>
            </a:r>
            <a:r>
              <a:rPr lang="en-US" altLang="zh-CN" dirty="0" err="1" smtClean="0"/>
              <a:t>Synthesised</a:t>
            </a:r>
            <a:r>
              <a:rPr lang="en-US" altLang="zh-CN" dirty="0" smtClean="0"/>
              <a:t> </a:t>
            </a:r>
            <a:r>
              <a:rPr lang="en-US" altLang="zh-CN" dirty="0" err="1" smtClean="0"/>
              <a:t>transuranic</a:t>
            </a:r>
            <a:r>
              <a:rPr lang="en-US" altLang="zh-CN" dirty="0" smtClean="0"/>
              <a:t> elements (the elements </a:t>
            </a:r>
            <a:r>
              <a:rPr lang="en-US" altLang="zh-CN" smtClean="0"/>
              <a:t>after </a:t>
            </a:r>
            <a:r>
              <a:rPr lang="en-US" altLang="zh-CN" smtClean="0"/>
              <a:t>uranium(U) </a:t>
            </a:r>
            <a:r>
              <a:rPr lang="en-US" altLang="zh-CN" dirty="0" smtClean="0"/>
              <a:t>in the periodic table)</a:t>
            </a: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TotalTime>
  <Words>244</Words>
  <Application>Microsoft Office PowerPoint</Application>
  <PresentationFormat>全屏显示(4:3)</PresentationFormat>
  <Paragraphs>26</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跋涉</vt:lpstr>
      <vt:lpstr>History of periodic table</vt:lpstr>
      <vt:lpstr>幻灯片 2</vt:lpstr>
      <vt:lpstr>幻灯片 3</vt:lpstr>
      <vt:lpstr>幻灯片 4</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periodic table</dc:title>
  <dc:creator>wangcx</dc:creator>
  <cp:lastModifiedBy>wangcx</cp:lastModifiedBy>
  <cp:revision>17</cp:revision>
  <dcterms:created xsi:type="dcterms:W3CDTF">2010-12-06T16:24:36Z</dcterms:created>
  <dcterms:modified xsi:type="dcterms:W3CDTF">2010-12-06T17:25:26Z</dcterms:modified>
</cp:coreProperties>
</file>